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58" r:id="rId5"/>
    <p:sldId id="276" r:id="rId6"/>
    <p:sldId id="277" r:id="rId7"/>
    <p:sldId id="275" r:id="rId8"/>
    <p:sldId id="278" r:id="rId9"/>
    <p:sldId id="279" r:id="rId10"/>
    <p:sldId id="280" r:id="rId11"/>
    <p:sldId id="292" r:id="rId12"/>
    <p:sldId id="274" r:id="rId13"/>
    <p:sldId id="284" r:id="rId14"/>
    <p:sldId id="281" r:id="rId15"/>
    <p:sldId id="283" r:id="rId16"/>
    <p:sldId id="288" r:id="rId17"/>
    <p:sldId id="289" r:id="rId18"/>
    <p:sldId id="272" r:id="rId19"/>
    <p:sldId id="285" r:id="rId20"/>
    <p:sldId id="286" r:id="rId21"/>
    <p:sldId id="287" r:id="rId22"/>
    <p:sldId id="291" r:id="rId23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76" d="100"/>
          <a:sy n="76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7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23.02.2022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hoenbergA/QGis-Workshop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hoenbergA/QGis-Workshop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hoenbergA/QGis-Worksho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choenbergA/QGis-Workshop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</a:t>
            </a:r>
            <a:r>
              <a:rPr lang="de-DE" dirty="0" err="1"/>
              <a:t>Qgis</a:t>
            </a:r>
            <a:br>
              <a:rPr lang="de-DE" dirty="0"/>
            </a:br>
            <a:r>
              <a:rPr lang="de-DE" i="1" dirty="0"/>
              <a:t>Workshop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Designs </a:t>
            </a:r>
            <a:r>
              <a:rPr lang="de-DE" b="1" dirty="0" err="1">
                <a:solidFill>
                  <a:srgbClr val="C00000"/>
                </a:solidFill>
              </a:rPr>
              <a:t>of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the</a:t>
            </a:r>
            <a:r>
              <a:rPr lang="de-DE" b="1" dirty="0">
                <a:solidFill>
                  <a:srgbClr val="C00000"/>
                </a:solidFill>
              </a:rPr>
              <a:t> World – GIS Arts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345434-ECD9-4D8F-8316-E5D4D01D3F21}"/>
              </a:ext>
            </a:extLst>
          </p:cNvPr>
          <p:cNvSpPr txBox="1"/>
          <p:nvPr/>
        </p:nvSpPr>
        <p:spPr>
          <a:xfrm>
            <a:off x="774700" y="5374852"/>
            <a:ext cx="411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„Andreas‘ Inferno“ </a:t>
            </a:r>
            <a:r>
              <a:rPr lang="de-DE" sz="1100" dirty="0"/>
              <a:t>(A. Schönberg 2019)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134429-7D77-45D9-B437-F75132B16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445787"/>
            <a:ext cx="7885477" cy="392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4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Loading</a:t>
            </a:r>
            <a:r>
              <a:rPr lang="de-DE" b="1" dirty="0">
                <a:solidFill>
                  <a:srgbClr val="C00000"/>
                </a:solidFill>
              </a:rPr>
              <a:t> a </a:t>
            </a:r>
            <a:r>
              <a:rPr lang="de-DE" b="1" dirty="0" err="1">
                <a:solidFill>
                  <a:srgbClr val="C00000"/>
                </a:solidFill>
              </a:rPr>
              <a:t>csv</a:t>
            </a:r>
            <a:r>
              <a:rPr lang="de-DE" b="1" dirty="0">
                <a:solidFill>
                  <a:srgbClr val="C00000"/>
                </a:solidFill>
              </a:rPr>
              <a:t> 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82007B90-3551-4961-A544-BCB560D79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4" y="1296991"/>
            <a:ext cx="8507413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Assignment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Go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>
                <a:solidFill>
                  <a:srgbClr val="003366"/>
                </a:solidFill>
                <a:hlinkClick r:id="rId2"/>
              </a:rPr>
              <a:t>https://github.com/SchoenbergA/QGis-Workshop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Download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„Hunde.csv“ and </a:t>
            </a:r>
            <a:r>
              <a:rPr lang="de-DE" dirty="0" err="1">
                <a:solidFill>
                  <a:srgbClr val="003366"/>
                </a:solidFill>
              </a:rPr>
              <a:t>load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into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endParaRPr lang="de-DE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35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From</a:t>
            </a:r>
            <a:r>
              <a:rPr lang="de-DE" b="1" dirty="0">
                <a:solidFill>
                  <a:srgbClr val="C00000"/>
                </a:solidFill>
              </a:rPr>
              <a:t> GIS (</a:t>
            </a:r>
            <a:r>
              <a:rPr lang="de-DE" b="1" dirty="0" err="1">
                <a:solidFill>
                  <a:srgbClr val="C00000"/>
                </a:solidFill>
              </a:rPr>
              <a:t>with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love</a:t>
            </a:r>
            <a:r>
              <a:rPr lang="de-DE" b="1" dirty="0">
                <a:solidFill>
                  <a:srgbClr val="C00000"/>
                </a:solidFill>
              </a:rPr>
              <a:t>) </a:t>
            </a:r>
            <a:r>
              <a:rPr lang="de-DE" b="1" dirty="0" err="1">
                <a:solidFill>
                  <a:srgbClr val="C00000"/>
                </a:solidFill>
              </a:rPr>
              <a:t>to</a:t>
            </a:r>
            <a:r>
              <a:rPr lang="de-DE" b="1" dirty="0">
                <a:solidFill>
                  <a:srgbClr val="C00000"/>
                </a:solidFill>
              </a:rPr>
              <a:t> Print Layout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82007B90-3551-4961-A544-BCB560D79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6" y="1357459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Assignment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Open a </a:t>
            </a:r>
            <a:r>
              <a:rPr lang="de-DE" dirty="0" err="1">
                <a:solidFill>
                  <a:srgbClr val="003366"/>
                </a:solidFill>
              </a:rPr>
              <a:t>new</a:t>
            </a:r>
            <a:r>
              <a:rPr lang="de-DE" dirty="0">
                <a:solidFill>
                  <a:srgbClr val="003366"/>
                </a:solidFill>
              </a:rPr>
              <a:t> „Print Layout“ and </a:t>
            </a:r>
            <a:r>
              <a:rPr lang="de-DE" dirty="0" err="1">
                <a:solidFill>
                  <a:srgbClr val="003366"/>
                </a:solidFill>
              </a:rPr>
              <a:t>add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our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world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map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81294D82-4870-45A3-9926-4AB1D2EFE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5" y="2184692"/>
            <a:ext cx="8507413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Add legend, </a:t>
            </a:r>
            <a:r>
              <a:rPr lang="de-DE" b="1" dirty="0" err="1">
                <a:solidFill>
                  <a:srgbClr val="003366"/>
                </a:solidFill>
              </a:rPr>
              <a:t>scalebar</a:t>
            </a:r>
            <a:r>
              <a:rPr lang="de-DE" b="1" dirty="0">
                <a:solidFill>
                  <a:srgbClr val="003366"/>
                </a:solidFill>
              </a:rPr>
              <a:t> and </a:t>
            </a:r>
            <a:r>
              <a:rPr lang="de-DE" b="1" dirty="0" err="1">
                <a:solidFill>
                  <a:srgbClr val="003366"/>
                </a:solidFill>
              </a:rPr>
              <a:t>textfield</a:t>
            </a:r>
            <a:r>
              <a:rPr lang="de-DE" b="1" dirty="0">
                <a:solidFill>
                  <a:srgbClr val="003366"/>
                </a:solidFill>
              </a:rPr>
              <a:t> 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Play </a:t>
            </a:r>
            <a:r>
              <a:rPr lang="de-DE" dirty="0" err="1">
                <a:solidFill>
                  <a:srgbClr val="003366"/>
                </a:solidFill>
              </a:rPr>
              <a:t>with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several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options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Now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could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print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our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map</a:t>
            </a:r>
            <a:r>
              <a:rPr lang="de-DE" dirty="0">
                <a:solidFill>
                  <a:srgbClr val="003366"/>
                </a:solidFill>
              </a:rPr>
              <a:t> (</a:t>
            </a:r>
            <a:r>
              <a:rPr lang="de-DE" dirty="0" err="1">
                <a:solidFill>
                  <a:srgbClr val="003366"/>
                </a:solidFill>
              </a:rPr>
              <a:t>some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may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look</a:t>
            </a:r>
            <a:r>
              <a:rPr lang="de-DE" dirty="0">
                <a:solidFill>
                  <a:srgbClr val="003366"/>
                </a:solidFill>
              </a:rPr>
              <a:t> nice on </a:t>
            </a:r>
            <a:r>
              <a:rPr lang="de-DE" dirty="0" err="1">
                <a:solidFill>
                  <a:srgbClr val="003366"/>
                </a:solidFill>
              </a:rPr>
              <a:t>your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office</a:t>
            </a:r>
            <a:r>
              <a:rPr lang="de-DE" dirty="0">
                <a:solidFill>
                  <a:srgbClr val="003366"/>
                </a:solidFill>
              </a:rPr>
              <a:t> wall ;) )</a:t>
            </a:r>
          </a:p>
        </p:txBody>
      </p:sp>
    </p:spTree>
    <p:extLst>
      <p:ext uri="{BB962C8B-B14F-4D97-AF65-F5344CB8AC3E}">
        <p14:creationId xmlns:p14="http://schemas.microsoft.com/office/powerpoint/2010/main" val="496038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„Professional“ Print Layout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CDCE09-FC38-49CE-82A5-C276F9408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1235714"/>
            <a:ext cx="7366000" cy="487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80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Werkzeuge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A20DF2-3302-4D02-8CEF-24D9AB2C3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65" y="1390724"/>
            <a:ext cx="7823069" cy="440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5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Werkzeuge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4F647681-7B52-40C3-B517-4971915892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7" y="1296991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Processing - Toolbar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Access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all </a:t>
            </a:r>
            <a:r>
              <a:rPr lang="en-US" dirty="0">
                <a:solidFill>
                  <a:srgbClr val="003366"/>
                </a:solidFill>
              </a:rPr>
              <a:t>tools</a:t>
            </a:r>
            <a:r>
              <a:rPr lang="de-DE" dirty="0">
                <a:solidFill>
                  <a:srgbClr val="003366"/>
                </a:solidFill>
              </a:rPr>
              <a:t> (</a:t>
            </a:r>
            <a:r>
              <a:rPr lang="en-US" dirty="0">
                <a:solidFill>
                  <a:srgbClr val="003366"/>
                </a:solidFill>
              </a:rPr>
              <a:t>algorithms</a:t>
            </a:r>
            <a:r>
              <a:rPr lang="de-DE" dirty="0">
                <a:solidFill>
                  <a:srgbClr val="003366"/>
                </a:solidFill>
              </a:rPr>
              <a:t>) </a:t>
            </a:r>
            <a:r>
              <a:rPr lang="de-DE" dirty="0" err="1">
                <a:solidFill>
                  <a:srgbClr val="003366"/>
                </a:solidFill>
              </a:rPr>
              <a:t>from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base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, SAGA and Grass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AAF7CD29-B23E-45CA-8C5C-3DFF96FDEA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6" y="2226447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Input Processing Output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Tools </a:t>
            </a:r>
            <a:r>
              <a:rPr lang="de-DE" dirty="0" err="1">
                <a:solidFill>
                  <a:srgbClr val="003366"/>
                </a:solidFill>
              </a:rPr>
              <a:t>require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inputs</a:t>
            </a:r>
            <a:r>
              <a:rPr lang="de-DE" dirty="0">
                <a:solidFill>
                  <a:srgbClr val="003366"/>
                </a:solidFill>
              </a:rPr>
              <a:t> (</a:t>
            </a:r>
            <a:r>
              <a:rPr lang="de-DE" dirty="0" err="1">
                <a:solidFill>
                  <a:srgbClr val="003366"/>
                </a:solidFill>
              </a:rPr>
              <a:t>layer</a:t>
            </a:r>
            <a:r>
              <a:rPr lang="de-DE" dirty="0">
                <a:solidFill>
                  <a:srgbClr val="003366"/>
                </a:solidFill>
              </a:rPr>
              <a:t>) and save </a:t>
            </a:r>
            <a:r>
              <a:rPr lang="de-DE" dirty="0" err="1">
                <a:solidFill>
                  <a:srgbClr val="003366"/>
                </a:solidFill>
              </a:rPr>
              <a:t>resulting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layer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as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new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data</a:t>
            </a:r>
            <a:r>
              <a:rPr lang="de-DE" dirty="0">
                <a:solidFill>
                  <a:srgbClr val="003366"/>
                </a:solidFill>
              </a:rPr>
              <a:t> </a:t>
            </a: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C669F0F9-42CC-4C4B-A4BD-155E092AF3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7" y="3172694"/>
            <a:ext cx="8507413" cy="100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Virtual Layer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Most </a:t>
            </a:r>
            <a:r>
              <a:rPr lang="de-DE" dirty="0" err="1">
                <a:solidFill>
                  <a:srgbClr val="003366"/>
                </a:solidFill>
              </a:rPr>
              <a:t>tools</a:t>
            </a:r>
            <a:r>
              <a:rPr lang="de-DE" dirty="0">
                <a:solidFill>
                  <a:srgbClr val="003366"/>
                </a:solidFill>
              </a:rPr>
              <a:t> will </a:t>
            </a:r>
            <a:r>
              <a:rPr lang="de-DE" dirty="0" err="1">
                <a:solidFill>
                  <a:srgbClr val="003366"/>
                </a:solidFill>
              </a:rPr>
              <a:t>create</a:t>
            </a:r>
            <a:r>
              <a:rPr lang="de-DE" dirty="0">
                <a:solidFill>
                  <a:srgbClr val="003366"/>
                </a:solidFill>
              </a:rPr>
              <a:t> a virtual </a:t>
            </a:r>
            <a:r>
              <a:rPr lang="de-DE" dirty="0" err="1">
                <a:solidFill>
                  <a:srgbClr val="003366"/>
                </a:solidFill>
              </a:rPr>
              <a:t>layers</a:t>
            </a:r>
            <a:r>
              <a:rPr lang="de-DE" dirty="0">
                <a:solidFill>
                  <a:srgbClr val="003366"/>
                </a:solidFill>
              </a:rPr>
              <a:t> (</a:t>
            </a:r>
            <a:r>
              <a:rPr lang="de-DE" dirty="0" err="1">
                <a:solidFill>
                  <a:srgbClr val="003366"/>
                </a:solidFill>
              </a:rPr>
              <a:t>if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no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output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given</a:t>
            </a:r>
            <a:r>
              <a:rPr lang="de-DE" dirty="0">
                <a:solidFill>
                  <a:srgbClr val="003366"/>
                </a:solidFill>
              </a:rPr>
              <a:t>).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>
                <a:solidFill>
                  <a:srgbClr val="003366"/>
                </a:solidFill>
              </a:rPr>
              <a:t>Virtual </a:t>
            </a:r>
            <a:r>
              <a:rPr lang="de-DE" dirty="0" err="1">
                <a:solidFill>
                  <a:srgbClr val="003366"/>
                </a:solidFill>
              </a:rPr>
              <a:t>layers</a:t>
            </a:r>
            <a:r>
              <a:rPr lang="de-DE" dirty="0">
                <a:solidFill>
                  <a:srgbClr val="003366"/>
                </a:solidFill>
              </a:rPr>
              <a:t> will </a:t>
            </a:r>
            <a:r>
              <a:rPr lang="de-DE" dirty="0" err="1">
                <a:solidFill>
                  <a:srgbClr val="003366"/>
                </a:solidFill>
              </a:rPr>
              <a:t>be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deleted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when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closing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FD0EFFA2-BD17-402C-B12E-0927CF2F23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5" y="4318967"/>
            <a:ext cx="8507413" cy="1809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Output </a:t>
            </a:r>
            <a:r>
              <a:rPr lang="de-DE" b="1" dirty="0" err="1">
                <a:solidFill>
                  <a:srgbClr val="003366"/>
                </a:solidFill>
              </a:rPr>
              <a:t>names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For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traceability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recommended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name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new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layers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2060"/>
                </a:solidFill>
              </a:rPr>
              <a:t>with</a:t>
            </a:r>
            <a:r>
              <a:rPr lang="de-DE" dirty="0">
                <a:solidFill>
                  <a:srgbClr val="002060"/>
                </a:solidFill>
              </a:rPr>
              <a:t> </a:t>
            </a:r>
            <a:r>
              <a:rPr lang="de-DE" b="1" dirty="0" err="1">
                <a:solidFill>
                  <a:srgbClr val="002060"/>
                </a:solidFill>
              </a:rPr>
              <a:t>suffix</a:t>
            </a:r>
            <a:r>
              <a:rPr lang="de-DE" b="1" dirty="0">
                <a:solidFill>
                  <a:srgbClr val="002060"/>
                </a:solidFill>
              </a:rPr>
              <a:t> </a:t>
            </a:r>
            <a:r>
              <a:rPr lang="de-DE" b="1" dirty="0" err="1">
                <a:solidFill>
                  <a:srgbClr val="002060"/>
                </a:solidFill>
              </a:rPr>
              <a:t>or</a:t>
            </a:r>
            <a:r>
              <a:rPr lang="de-DE" b="1" dirty="0">
                <a:solidFill>
                  <a:srgbClr val="002060"/>
                </a:solidFill>
              </a:rPr>
              <a:t> </a:t>
            </a:r>
            <a:r>
              <a:rPr lang="de-DE" b="1" dirty="0" err="1">
                <a:solidFill>
                  <a:srgbClr val="002060"/>
                </a:solidFill>
              </a:rPr>
              <a:t>prefix</a:t>
            </a:r>
            <a:endParaRPr lang="de-DE" b="1" dirty="0">
              <a:solidFill>
                <a:srgbClr val="002060"/>
              </a:solidFill>
            </a:endParaRPr>
          </a:p>
          <a:p>
            <a:pPr marL="1588">
              <a:spcAft>
                <a:spcPct val="30000"/>
              </a:spcAft>
            </a:pPr>
            <a:endParaRPr lang="de-DE" b="1" dirty="0">
              <a:solidFill>
                <a:srgbClr val="002060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2060"/>
                </a:solidFill>
              </a:rPr>
              <a:t>Example</a:t>
            </a:r>
            <a:endParaRPr lang="de-DE" b="1" dirty="0">
              <a:solidFill>
                <a:srgbClr val="002060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2060"/>
                </a:solidFill>
              </a:rPr>
              <a:t>Places.shp</a:t>
            </a:r>
            <a:r>
              <a:rPr lang="de-DE" dirty="0">
                <a:solidFill>
                  <a:srgbClr val="002060"/>
                </a:solidFill>
              </a:rPr>
              <a:t> -&gt; </a:t>
            </a:r>
            <a:r>
              <a:rPr lang="de-DE" dirty="0" err="1">
                <a:solidFill>
                  <a:srgbClr val="002060"/>
                </a:solidFill>
              </a:rPr>
              <a:t>Places_utm.shp</a:t>
            </a:r>
            <a:r>
              <a:rPr lang="de-DE" dirty="0">
                <a:solidFill>
                  <a:srgbClr val="002060"/>
                </a:solidFill>
              </a:rPr>
              <a:t> OR </a:t>
            </a:r>
            <a:r>
              <a:rPr lang="de-DE" dirty="0" err="1">
                <a:solidFill>
                  <a:srgbClr val="002060"/>
                </a:solidFill>
              </a:rPr>
              <a:t>proj_Places</a:t>
            </a:r>
            <a:endParaRPr lang="de-DE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23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From</a:t>
            </a:r>
            <a:r>
              <a:rPr lang="de-DE" b="1" dirty="0">
                <a:solidFill>
                  <a:srgbClr val="C00000"/>
                </a:solidFill>
              </a:rPr>
              <a:t> Point </a:t>
            </a:r>
            <a:r>
              <a:rPr lang="de-DE" b="1" dirty="0" err="1">
                <a:solidFill>
                  <a:srgbClr val="C00000"/>
                </a:solidFill>
              </a:rPr>
              <a:t>to</a:t>
            </a:r>
            <a:r>
              <a:rPr lang="de-DE" b="1" dirty="0">
                <a:solidFill>
                  <a:srgbClr val="C00000"/>
                </a:solidFill>
              </a:rPr>
              <a:t> Area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D95910-99FF-4774-B1BD-9D0F7A73B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885" y="1665291"/>
            <a:ext cx="5134229" cy="387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96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From</a:t>
            </a:r>
            <a:r>
              <a:rPr lang="de-DE" b="1" dirty="0">
                <a:solidFill>
                  <a:srgbClr val="C00000"/>
                </a:solidFill>
              </a:rPr>
              <a:t> Point </a:t>
            </a:r>
            <a:r>
              <a:rPr lang="de-DE" b="1" dirty="0" err="1">
                <a:solidFill>
                  <a:srgbClr val="C00000"/>
                </a:solidFill>
              </a:rPr>
              <a:t>to</a:t>
            </a:r>
            <a:r>
              <a:rPr lang="de-DE" b="1" dirty="0">
                <a:solidFill>
                  <a:srgbClr val="C00000"/>
                </a:solidFill>
              </a:rPr>
              <a:t> Area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1B5DFC0B-50EE-4EA2-AD42-6502019179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6" y="1357459"/>
            <a:ext cx="8507413" cy="2003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Assignment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Go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>
                <a:solidFill>
                  <a:srgbClr val="003366"/>
                </a:solidFill>
                <a:hlinkClick r:id="rId2"/>
              </a:rPr>
              <a:t>https://github.com/SchoenbergA/QGis-Workshop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Download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shapefile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from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hunde</a:t>
            </a:r>
            <a:r>
              <a:rPr lang="de-DE" dirty="0">
                <a:solidFill>
                  <a:srgbClr val="003366"/>
                </a:solidFill>
              </a:rPr>
              <a:t>“ and </a:t>
            </a:r>
            <a:r>
              <a:rPr lang="de-DE" dirty="0" err="1">
                <a:solidFill>
                  <a:srgbClr val="003366"/>
                </a:solidFill>
              </a:rPr>
              <a:t>load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into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br>
              <a:rPr lang="de-DE" dirty="0">
                <a:solidFill>
                  <a:srgbClr val="003366"/>
                </a:solidFill>
              </a:rPr>
            </a:br>
            <a:br>
              <a:rPr lang="de-DE" dirty="0">
                <a:solidFill>
                  <a:srgbClr val="003366"/>
                </a:solidFill>
              </a:rPr>
            </a:b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D16E4335-4FBC-4342-8905-6E04B2B56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7" y="3059259"/>
            <a:ext cx="8507413" cy="3360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Voronoi</a:t>
            </a:r>
            <a:r>
              <a:rPr lang="de-DE" b="1" dirty="0">
                <a:solidFill>
                  <a:srgbClr val="003366"/>
                </a:solidFill>
              </a:rPr>
              <a:t> Polygons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The </a:t>
            </a:r>
            <a:r>
              <a:rPr lang="de-DE" dirty="0" err="1">
                <a:solidFill>
                  <a:srgbClr val="003366"/>
                </a:solidFill>
              </a:rPr>
              <a:t>data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contains</a:t>
            </a:r>
            <a:r>
              <a:rPr lang="de-DE" dirty="0">
                <a:solidFill>
                  <a:srgbClr val="003366"/>
                </a:solidFill>
              </a:rPr>
              <a:t> a </a:t>
            </a:r>
            <a:r>
              <a:rPr lang="de-DE" dirty="0" err="1">
                <a:solidFill>
                  <a:srgbClr val="003366"/>
                </a:solidFill>
              </a:rPr>
              <a:t>classification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of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word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hunde</a:t>
            </a:r>
            <a:r>
              <a:rPr lang="de-DE" dirty="0">
                <a:solidFill>
                  <a:srgbClr val="003366"/>
                </a:solidFill>
              </a:rPr>
              <a:t>“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>
                <a:solidFill>
                  <a:srgbClr val="003366"/>
                </a:solidFill>
              </a:rPr>
              <a:t>This </a:t>
            </a:r>
            <a:r>
              <a:rPr lang="de-DE" dirty="0" err="1">
                <a:solidFill>
                  <a:srgbClr val="003366"/>
                </a:solidFill>
              </a:rPr>
              <a:t>classification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found</a:t>
            </a:r>
            <a:r>
              <a:rPr lang="de-DE" dirty="0">
                <a:solidFill>
                  <a:srgbClr val="003366"/>
                </a:solidFill>
              </a:rPr>
              <a:t> in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column</a:t>
            </a:r>
            <a:r>
              <a:rPr lang="de-DE" dirty="0">
                <a:solidFill>
                  <a:srgbClr val="003366"/>
                </a:solidFill>
              </a:rPr>
              <a:t> „type“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Search </a:t>
            </a:r>
            <a:r>
              <a:rPr lang="de-DE" dirty="0" err="1">
                <a:solidFill>
                  <a:srgbClr val="003366"/>
                </a:solidFill>
              </a:rPr>
              <a:t>for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Tool „</a:t>
            </a:r>
            <a:r>
              <a:rPr lang="de-DE" dirty="0" err="1">
                <a:solidFill>
                  <a:srgbClr val="003366"/>
                </a:solidFill>
              </a:rPr>
              <a:t>Voronoi</a:t>
            </a:r>
            <a:r>
              <a:rPr lang="de-DE" dirty="0">
                <a:solidFill>
                  <a:srgbClr val="003366"/>
                </a:solidFill>
              </a:rPr>
              <a:t> Polygons“ (in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Processing Toolbar)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Run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Tool !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Combine </a:t>
            </a:r>
            <a:r>
              <a:rPr lang="de-DE" dirty="0" err="1">
                <a:solidFill>
                  <a:srgbClr val="003366"/>
                </a:solidFill>
              </a:rPr>
              <a:t>it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with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points</a:t>
            </a:r>
            <a:r>
              <a:rPr lang="de-DE" dirty="0">
                <a:solidFill>
                  <a:srgbClr val="003366"/>
                </a:solidFill>
              </a:rPr>
              <a:t> and </a:t>
            </a:r>
            <a:r>
              <a:rPr lang="de-DE" dirty="0" err="1">
                <a:solidFill>
                  <a:srgbClr val="003366"/>
                </a:solidFill>
              </a:rPr>
              <a:t>visualize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data</a:t>
            </a:r>
            <a:r>
              <a:rPr lang="de-DE" dirty="0">
                <a:solidFill>
                  <a:srgbClr val="003366"/>
                </a:solidFill>
              </a:rPr>
              <a:t>.</a:t>
            </a:r>
            <a:br>
              <a:rPr lang="de-DE" dirty="0">
                <a:solidFill>
                  <a:srgbClr val="003366"/>
                </a:solidFill>
              </a:rPr>
            </a:br>
            <a:br>
              <a:rPr lang="de-DE" dirty="0">
                <a:solidFill>
                  <a:srgbClr val="003366"/>
                </a:solidFill>
              </a:rPr>
            </a:br>
            <a:endParaRPr lang="de-DE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75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Digitalization</a:t>
            </a:r>
            <a:r>
              <a:rPr lang="de-DE" b="1" dirty="0">
                <a:solidFill>
                  <a:srgbClr val="C00000"/>
                </a:solidFill>
              </a:rPr>
              <a:t> Tool and Clipping Data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82007B90-3551-4961-A544-BCB560D79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6" y="1357459"/>
            <a:ext cx="8507413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Assignment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Create a „</a:t>
            </a:r>
            <a:r>
              <a:rPr lang="de-DE" dirty="0" err="1">
                <a:solidFill>
                  <a:srgbClr val="003366"/>
                </a:solidFill>
              </a:rPr>
              <a:t>mask</a:t>
            </a:r>
            <a:r>
              <a:rPr lang="de-DE" dirty="0">
                <a:solidFill>
                  <a:srgbClr val="003366"/>
                </a:solidFill>
              </a:rPr>
              <a:t>“ </a:t>
            </a:r>
            <a:r>
              <a:rPr lang="de-DE" dirty="0" err="1">
                <a:solidFill>
                  <a:srgbClr val="003366"/>
                </a:solidFill>
              </a:rPr>
              <a:t>for</a:t>
            </a:r>
            <a:r>
              <a:rPr lang="de-DE" dirty="0">
                <a:solidFill>
                  <a:srgbClr val="003366"/>
                </a:solidFill>
              </a:rPr>
              <a:t> a </a:t>
            </a:r>
            <a:r>
              <a:rPr lang="de-DE" dirty="0" err="1">
                <a:solidFill>
                  <a:srgbClr val="003366"/>
                </a:solidFill>
              </a:rPr>
              <a:t>much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smaller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study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area</a:t>
            </a:r>
            <a:r>
              <a:rPr lang="de-DE" dirty="0">
                <a:solidFill>
                  <a:srgbClr val="003366"/>
                </a:solidFill>
              </a:rPr>
              <a:t> 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Use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Advanced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Digitalization</a:t>
            </a:r>
            <a:r>
              <a:rPr lang="de-DE" dirty="0">
                <a:solidFill>
                  <a:srgbClr val="003366"/>
                </a:solidFill>
              </a:rPr>
              <a:t> Tool“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create</a:t>
            </a:r>
            <a:r>
              <a:rPr lang="de-DE" dirty="0">
                <a:solidFill>
                  <a:srgbClr val="003366"/>
                </a:solidFill>
              </a:rPr>
              <a:t> an </a:t>
            </a:r>
            <a:r>
              <a:rPr lang="de-DE" dirty="0" err="1">
                <a:solidFill>
                  <a:srgbClr val="003366"/>
                </a:solidFill>
              </a:rPr>
              <a:t>exact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rectangle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mask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81294D82-4870-45A3-9926-4AB1D2EFE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5" y="2461691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Clipping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Clip </a:t>
            </a:r>
            <a:r>
              <a:rPr lang="de-DE" dirty="0" err="1">
                <a:solidFill>
                  <a:srgbClr val="003366"/>
                </a:solidFill>
              </a:rPr>
              <a:t>our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data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for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extent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of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mask</a:t>
            </a:r>
            <a:endParaRPr lang="de-DE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93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„</a:t>
            </a:r>
            <a:r>
              <a:rPr lang="de-DE" b="1" dirty="0" err="1">
                <a:solidFill>
                  <a:srgbClr val="C00000"/>
                </a:solidFill>
              </a:rPr>
              <a:t>Wenkers</a:t>
            </a:r>
            <a:r>
              <a:rPr lang="de-DE" b="1" dirty="0">
                <a:solidFill>
                  <a:srgbClr val="C00000"/>
                </a:solidFill>
              </a:rPr>
              <a:t> Places“ Project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82007B90-3551-4961-A544-BCB560D79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6" y="1357459"/>
            <a:ext cx="8507413" cy="3637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Assignment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Go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>
                <a:solidFill>
                  <a:srgbClr val="003366"/>
                </a:solidFill>
                <a:hlinkClick r:id="rId2"/>
              </a:rPr>
              <a:t>https://github.com/SchoenbergA/QGis-Workshop</a:t>
            </a:r>
            <a:r>
              <a:rPr lang="de-DE" dirty="0">
                <a:solidFill>
                  <a:srgbClr val="003366"/>
                </a:solidFill>
              </a:rPr>
              <a:t> and </a:t>
            </a:r>
            <a:r>
              <a:rPr lang="de-DE" dirty="0" err="1">
                <a:solidFill>
                  <a:srgbClr val="003366"/>
                </a:solidFill>
              </a:rPr>
              <a:t>download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data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Load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files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from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projection</a:t>
            </a:r>
            <a:r>
              <a:rPr lang="de-DE" dirty="0">
                <a:solidFill>
                  <a:srgbClr val="003366"/>
                </a:solidFill>
              </a:rPr>
              <a:t>“ </a:t>
            </a:r>
            <a:r>
              <a:rPr lang="de-DE" dirty="0" err="1">
                <a:solidFill>
                  <a:srgbClr val="003366"/>
                </a:solidFill>
              </a:rPr>
              <a:t>folder</a:t>
            </a:r>
            <a:r>
              <a:rPr lang="de-DE" dirty="0">
                <a:solidFill>
                  <a:srgbClr val="003366"/>
                </a:solidFill>
              </a:rPr>
              <a:t> (2x </a:t>
            </a:r>
            <a:r>
              <a:rPr lang="de-DE" dirty="0" err="1">
                <a:solidFill>
                  <a:srgbClr val="003366"/>
                </a:solidFill>
              </a:rPr>
              <a:t>shp</a:t>
            </a:r>
            <a:r>
              <a:rPr lang="de-DE" dirty="0">
                <a:solidFill>
                  <a:srgbClr val="003366"/>
                </a:solidFill>
              </a:rPr>
              <a:t> 1x </a:t>
            </a:r>
            <a:r>
              <a:rPr lang="de-DE" dirty="0" err="1">
                <a:solidFill>
                  <a:srgbClr val="003366"/>
                </a:solidFill>
              </a:rPr>
              <a:t>geojason</a:t>
            </a:r>
            <a:r>
              <a:rPr lang="de-DE" dirty="0">
                <a:solidFill>
                  <a:srgbClr val="003366"/>
                </a:solidFill>
              </a:rPr>
              <a:t>) </a:t>
            </a:r>
            <a:r>
              <a:rPr lang="de-DE" dirty="0" err="1">
                <a:solidFill>
                  <a:srgbClr val="003366"/>
                </a:solidFill>
              </a:rPr>
              <a:t>into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.</a:t>
            </a:r>
            <a:br>
              <a:rPr lang="de-DE" dirty="0">
                <a:solidFill>
                  <a:srgbClr val="003366"/>
                </a:solidFill>
              </a:rPr>
            </a:br>
            <a:br>
              <a:rPr lang="de-DE" dirty="0">
                <a:solidFill>
                  <a:srgbClr val="003366"/>
                </a:solidFill>
              </a:rPr>
            </a:br>
            <a:r>
              <a:rPr lang="de-DE" dirty="0">
                <a:solidFill>
                  <a:srgbClr val="003366"/>
                </a:solidFill>
              </a:rPr>
              <a:t>Add a </a:t>
            </a:r>
            <a:r>
              <a:rPr lang="de-DE" dirty="0" err="1">
                <a:solidFill>
                  <a:srgbClr val="003366"/>
                </a:solidFill>
              </a:rPr>
              <a:t>basemap</a:t>
            </a:r>
            <a:r>
              <a:rPr lang="de-DE" dirty="0">
                <a:solidFill>
                  <a:srgbClr val="003366"/>
                </a:solidFill>
              </a:rPr>
              <a:t> (</a:t>
            </a:r>
            <a:r>
              <a:rPr lang="de-DE" dirty="0" err="1">
                <a:solidFill>
                  <a:srgbClr val="003366"/>
                </a:solidFill>
              </a:rPr>
              <a:t>eg</a:t>
            </a:r>
            <a:r>
              <a:rPr lang="de-DE" dirty="0">
                <a:solidFill>
                  <a:srgbClr val="003366"/>
                </a:solidFill>
              </a:rPr>
              <a:t> Google Hybrid)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 err="1">
                <a:solidFill>
                  <a:srgbClr val="003366"/>
                </a:solidFill>
              </a:rPr>
              <a:t>Deaktivate</a:t>
            </a:r>
            <a:r>
              <a:rPr lang="de-DE" dirty="0">
                <a:solidFill>
                  <a:srgbClr val="003366"/>
                </a:solidFill>
              </a:rPr>
              <a:t> „on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fly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Zoom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all </a:t>
            </a:r>
            <a:r>
              <a:rPr lang="de-DE" dirty="0" err="1">
                <a:solidFill>
                  <a:srgbClr val="003366"/>
                </a:solidFill>
              </a:rPr>
              <a:t>layers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b="1" i="1" dirty="0" err="1">
                <a:solidFill>
                  <a:srgbClr val="003366"/>
                </a:solidFill>
              </a:rPr>
              <a:t>What</a:t>
            </a:r>
            <a:r>
              <a:rPr lang="de-DE" b="1" i="1" dirty="0">
                <a:solidFill>
                  <a:srgbClr val="003366"/>
                </a:solidFill>
              </a:rPr>
              <a:t> do </a:t>
            </a:r>
            <a:r>
              <a:rPr lang="de-DE" b="1" i="1" dirty="0" err="1">
                <a:solidFill>
                  <a:srgbClr val="003366"/>
                </a:solidFill>
              </a:rPr>
              <a:t>you</a:t>
            </a:r>
            <a:r>
              <a:rPr lang="de-DE" b="1" i="1" dirty="0">
                <a:solidFill>
                  <a:srgbClr val="003366"/>
                </a:solidFill>
              </a:rPr>
              <a:t> </a:t>
            </a:r>
            <a:r>
              <a:rPr lang="de-DE" b="1" i="1" dirty="0" err="1">
                <a:solidFill>
                  <a:srgbClr val="003366"/>
                </a:solidFill>
              </a:rPr>
              <a:t>see</a:t>
            </a:r>
            <a:r>
              <a:rPr lang="de-DE" b="1" i="1" dirty="0">
                <a:solidFill>
                  <a:srgbClr val="003366"/>
                </a:solidFill>
              </a:rPr>
              <a:t>?</a:t>
            </a:r>
            <a:br>
              <a:rPr lang="de-DE" dirty="0">
                <a:solidFill>
                  <a:srgbClr val="003366"/>
                </a:solidFill>
              </a:rPr>
            </a:b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81294D82-4870-45A3-9926-4AB1D2EFE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6" y="4891157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Reprojecting</a:t>
            </a:r>
            <a:r>
              <a:rPr lang="de-DE" b="1" dirty="0">
                <a:solidFill>
                  <a:srgbClr val="003366"/>
                </a:solidFill>
              </a:rPr>
              <a:t> </a:t>
            </a:r>
            <a:r>
              <a:rPr lang="de-DE" b="1" dirty="0" err="1">
                <a:solidFill>
                  <a:srgbClr val="003366"/>
                </a:solidFill>
              </a:rPr>
              <a:t>data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Reproject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jason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file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WGS84 and save it.</a:t>
            </a:r>
          </a:p>
        </p:txBody>
      </p:sp>
    </p:spTree>
    <p:extLst>
      <p:ext uri="{BB962C8B-B14F-4D97-AF65-F5344CB8AC3E}">
        <p14:creationId xmlns:p14="http://schemas.microsoft.com/office/powerpoint/2010/main" val="164917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8" name="Group 378">
            <a:extLst>
              <a:ext uri="{FF2B5EF4-FFF2-40B4-BE49-F238E27FC236}">
                <a16:creationId xmlns:a16="http://schemas.microsoft.com/office/drawing/2014/main" id="{D4BBEE7A-8239-4148-9A6E-941654CBC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589389"/>
              </p:ext>
            </p:extLst>
          </p:nvPr>
        </p:nvGraphicFramePr>
        <p:xfrm>
          <a:off x="609600" y="1180881"/>
          <a:ext cx="6112924" cy="4975860"/>
        </p:xfrm>
        <a:graphic>
          <a:graphicData uri="http://schemas.openxmlformats.org/drawingml/2006/table">
            <a:tbl>
              <a:tblPr/>
              <a:tblGrid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Einführung: Was sind Karten 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	Projektionen, Verzerrungen, Geodäsie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50" kern="1200" dirty="0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(3)	Project World </a:t>
                      </a:r>
                      <a:r>
                        <a:rPr lang="de-DE" sz="1150" kern="1200" dirty="0" err="1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de-DE" sz="1150" kern="1200" dirty="0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: Datenmanagement, </a:t>
                      </a:r>
                      <a:r>
                        <a:rPr lang="de-DE" sz="1150" kern="1200" dirty="0" err="1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Datenaquise</a:t>
                      </a:r>
                      <a:r>
                        <a:rPr lang="de-DE" sz="1150" kern="1200" dirty="0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, Verarbeitung von Vector- und Rasterdaten, Druck Layout.</a:t>
                      </a: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Wiederholung, Print Layout, Werkzeuge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„</a:t>
            </a:r>
            <a:r>
              <a:rPr lang="de-DE" b="1" dirty="0" err="1">
                <a:solidFill>
                  <a:srgbClr val="C00000"/>
                </a:solidFill>
              </a:rPr>
              <a:t>Wenkers</a:t>
            </a:r>
            <a:r>
              <a:rPr lang="de-DE" b="1" dirty="0">
                <a:solidFill>
                  <a:srgbClr val="C00000"/>
                </a:solidFill>
              </a:rPr>
              <a:t> Places“ Project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82007B90-3551-4961-A544-BCB560D79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6" y="1357459"/>
            <a:ext cx="8507413" cy="2363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Assignment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Go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>
                <a:solidFill>
                  <a:srgbClr val="003366"/>
                </a:solidFill>
                <a:hlinkClick r:id="rId2"/>
              </a:rPr>
              <a:t>https://github.com/SchoenbergA/QGis-Workshop</a:t>
            </a:r>
            <a:r>
              <a:rPr lang="de-DE" dirty="0">
                <a:solidFill>
                  <a:srgbClr val="003366"/>
                </a:solidFill>
              </a:rPr>
              <a:t> and </a:t>
            </a:r>
            <a:r>
              <a:rPr lang="de-DE" dirty="0" err="1">
                <a:solidFill>
                  <a:srgbClr val="003366"/>
                </a:solidFill>
              </a:rPr>
              <a:t>download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data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Load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layers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from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Wenker</a:t>
            </a:r>
            <a:r>
              <a:rPr lang="de-DE" dirty="0">
                <a:solidFill>
                  <a:srgbClr val="003366"/>
                </a:solidFill>
              </a:rPr>
              <a:t> Places WGS 84 </a:t>
            </a:r>
            <a:r>
              <a:rPr lang="de-DE" dirty="0" err="1">
                <a:solidFill>
                  <a:srgbClr val="003366"/>
                </a:solidFill>
              </a:rPr>
              <a:t>folder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>
                <a:solidFill>
                  <a:srgbClr val="003366"/>
                </a:solidFill>
              </a:rPr>
              <a:t>and </a:t>
            </a:r>
            <a:r>
              <a:rPr lang="de-DE" dirty="0" err="1">
                <a:solidFill>
                  <a:srgbClr val="003366"/>
                </a:solidFill>
              </a:rPr>
              <a:t>load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them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into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your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Project.</a:t>
            </a:r>
            <a:br>
              <a:rPr lang="de-DE" dirty="0">
                <a:solidFill>
                  <a:srgbClr val="003366"/>
                </a:solidFill>
              </a:rPr>
            </a:br>
            <a:br>
              <a:rPr lang="de-DE" dirty="0">
                <a:solidFill>
                  <a:srgbClr val="003366"/>
                </a:solidFill>
              </a:rPr>
            </a:b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81294D82-4870-45A3-9926-4AB1D2EFE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5" y="3064285"/>
            <a:ext cx="8507413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DEM, </a:t>
            </a:r>
            <a:r>
              <a:rPr lang="de-DE" b="1" dirty="0" err="1">
                <a:solidFill>
                  <a:srgbClr val="003366"/>
                </a:solidFill>
              </a:rPr>
              <a:t>Hillshading</a:t>
            </a:r>
            <a:r>
              <a:rPr lang="de-DE" b="1" dirty="0">
                <a:solidFill>
                  <a:srgbClr val="003366"/>
                </a:solidFill>
              </a:rPr>
              <a:t> and </a:t>
            </a:r>
            <a:r>
              <a:rPr lang="de-DE" b="1" dirty="0" err="1">
                <a:solidFill>
                  <a:srgbClr val="003366"/>
                </a:solidFill>
              </a:rPr>
              <a:t>Resolutions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Load in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DEM and </a:t>
            </a:r>
            <a:r>
              <a:rPr lang="de-DE" dirty="0" err="1">
                <a:solidFill>
                  <a:srgbClr val="003366"/>
                </a:solidFill>
              </a:rPr>
              <a:t>create</a:t>
            </a:r>
            <a:r>
              <a:rPr lang="de-DE" dirty="0">
                <a:solidFill>
                  <a:srgbClr val="003366"/>
                </a:solidFill>
              </a:rPr>
              <a:t> a </a:t>
            </a:r>
            <a:r>
              <a:rPr lang="de-DE" dirty="0" err="1">
                <a:solidFill>
                  <a:srgbClr val="003366"/>
                </a:solidFill>
              </a:rPr>
              <a:t>Hillshade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Load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hillshade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from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our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data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What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difference</a:t>
            </a:r>
            <a:r>
              <a:rPr lang="de-DE" dirty="0">
                <a:solidFill>
                  <a:srgbClr val="003366"/>
                </a:solidFill>
              </a:rPr>
              <a:t>? </a:t>
            </a:r>
            <a:r>
              <a:rPr lang="de-DE" dirty="0" err="1">
                <a:solidFill>
                  <a:srgbClr val="003366"/>
                </a:solidFill>
              </a:rPr>
              <a:t>Where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does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it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come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from</a:t>
            </a:r>
            <a:r>
              <a:rPr lang="de-DE" dirty="0">
                <a:solidFill>
                  <a:srgbClr val="003366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7836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„</a:t>
            </a:r>
            <a:r>
              <a:rPr lang="de-DE" b="1" dirty="0" err="1">
                <a:solidFill>
                  <a:srgbClr val="C00000"/>
                </a:solidFill>
              </a:rPr>
              <a:t>Wenkers</a:t>
            </a:r>
            <a:r>
              <a:rPr lang="de-DE" b="1" dirty="0">
                <a:solidFill>
                  <a:srgbClr val="C00000"/>
                </a:solidFill>
              </a:rPr>
              <a:t> Places“ Project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82007B90-3551-4961-A544-BCB560D79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6" y="1357459"/>
            <a:ext cx="8507413" cy="3083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Assignment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Now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with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our</a:t>
            </a:r>
            <a:r>
              <a:rPr lang="de-DE" dirty="0">
                <a:solidFill>
                  <a:srgbClr val="003366"/>
                </a:solidFill>
              </a:rPr>
              <a:t> Data fully </a:t>
            </a:r>
            <a:r>
              <a:rPr lang="de-DE" dirty="0" err="1">
                <a:solidFill>
                  <a:srgbClr val="003366"/>
                </a:solidFill>
              </a:rPr>
              <a:t>correct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projected</a:t>
            </a:r>
            <a:r>
              <a:rPr lang="de-DE" dirty="0">
                <a:solidFill>
                  <a:srgbClr val="003366"/>
                </a:solidFill>
              </a:rPr>
              <a:t> (in WGS84) </a:t>
            </a:r>
            <a:r>
              <a:rPr lang="de-DE" dirty="0" err="1">
                <a:solidFill>
                  <a:srgbClr val="003366"/>
                </a:solidFill>
              </a:rPr>
              <a:t>use</a:t>
            </a:r>
            <a:r>
              <a:rPr lang="de-DE" dirty="0">
                <a:solidFill>
                  <a:srgbClr val="003366"/>
                </a:solidFill>
              </a:rPr>
              <a:t> all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skills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from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workshop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make</a:t>
            </a:r>
            <a:r>
              <a:rPr lang="de-DE" dirty="0">
                <a:solidFill>
                  <a:srgbClr val="003366"/>
                </a:solidFill>
              </a:rPr>
              <a:t> a nice </a:t>
            </a:r>
            <a:r>
              <a:rPr lang="de-DE" dirty="0" err="1">
                <a:solidFill>
                  <a:srgbClr val="003366"/>
                </a:solidFill>
              </a:rPr>
              <a:t>map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of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Wenker</a:t>
            </a:r>
            <a:r>
              <a:rPr lang="de-DE" dirty="0">
                <a:solidFill>
                  <a:srgbClr val="003366"/>
                </a:solidFill>
              </a:rPr>
              <a:t> Places.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Set </a:t>
            </a:r>
            <a:r>
              <a:rPr lang="de-DE" dirty="0" err="1">
                <a:solidFill>
                  <a:srgbClr val="003366"/>
                </a:solidFill>
              </a:rPr>
              <a:t>up</a:t>
            </a:r>
            <a:r>
              <a:rPr lang="de-DE" dirty="0">
                <a:solidFill>
                  <a:srgbClr val="003366"/>
                </a:solidFill>
              </a:rPr>
              <a:t> a </a:t>
            </a:r>
            <a:r>
              <a:rPr lang="de-DE" dirty="0" err="1">
                <a:solidFill>
                  <a:srgbClr val="003366"/>
                </a:solidFill>
              </a:rPr>
              <a:t>background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with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combining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Hillshade</a:t>
            </a:r>
            <a:r>
              <a:rPr lang="de-DE" dirty="0">
                <a:solidFill>
                  <a:srgbClr val="003366"/>
                </a:solidFill>
              </a:rPr>
              <a:t> and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DEM (a </a:t>
            </a:r>
            <a:r>
              <a:rPr lang="de-DE" dirty="0" err="1">
                <a:solidFill>
                  <a:srgbClr val="003366"/>
                </a:solidFill>
              </a:rPr>
              <a:t>group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would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be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helpful</a:t>
            </a:r>
            <a:r>
              <a:rPr lang="de-DE" dirty="0">
                <a:solidFill>
                  <a:srgbClr val="003366"/>
                </a:solidFill>
              </a:rPr>
              <a:t>).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Play </a:t>
            </a:r>
            <a:r>
              <a:rPr lang="de-DE" dirty="0" err="1">
                <a:solidFill>
                  <a:srgbClr val="003366"/>
                </a:solidFill>
              </a:rPr>
              <a:t>with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admin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borders</a:t>
            </a:r>
            <a:r>
              <a:rPr lang="de-DE" dirty="0">
                <a:solidFill>
                  <a:srgbClr val="003366"/>
                </a:solidFill>
              </a:rPr>
              <a:t> and </a:t>
            </a:r>
            <a:r>
              <a:rPr lang="de-DE" dirty="0" err="1">
                <a:solidFill>
                  <a:srgbClr val="003366"/>
                </a:solidFill>
              </a:rPr>
              <a:t>or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the</a:t>
            </a:r>
            <a:r>
              <a:rPr lang="de-DE" dirty="0">
                <a:solidFill>
                  <a:srgbClr val="003366"/>
                </a:solidFill>
              </a:rPr>
              <a:t> countries.</a:t>
            </a:r>
          </a:p>
        </p:txBody>
      </p:sp>
    </p:spTree>
    <p:extLst>
      <p:ext uri="{BB962C8B-B14F-4D97-AF65-F5344CB8AC3E}">
        <p14:creationId xmlns:p14="http://schemas.microsoft.com/office/powerpoint/2010/main" val="1435030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5102" y="892176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Danke für die Aufmerksamkeit und viel </a:t>
            </a:r>
            <a:r>
              <a:rPr lang="de-DE" b="1" dirty="0" err="1">
                <a:solidFill>
                  <a:srgbClr val="C00000"/>
                </a:solidFill>
              </a:rPr>
              <a:t>Spass</a:t>
            </a:r>
            <a:r>
              <a:rPr lang="de-DE" b="1" dirty="0">
                <a:solidFill>
                  <a:srgbClr val="C00000"/>
                </a:solidFill>
              </a:rPr>
              <a:t> mit </a:t>
            </a:r>
            <a:r>
              <a:rPr lang="de-DE" b="1" dirty="0" err="1">
                <a:solidFill>
                  <a:srgbClr val="C00000"/>
                </a:solidFill>
              </a:rPr>
              <a:t>Qgis</a:t>
            </a:r>
            <a:r>
              <a:rPr lang="de-DE" b="1" dirty="0">
                <a:solidFill>
                  <a:srgbClr val="C00000"/>
                </a:solidFill>
              </a:rPr>
              <a:t> !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233FAE-FFA1-4882-A596-65CE82E714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" y="1307525"/>
            <a:ext cx="6986016" cy="4828931"/>
          </a:xfrm>
          <a:prstGeom prst="rect">
            <a:avLst/>
          </a:prstGeom>
        </p:spPr>
      </p:pic>
      <p:sp>
        <p:nvSpPr>
          <p:cNvPr id="17" name="Text Box 3">
            <a:extLst>
              <a:ext uri="{FF2B5EF4-FFF2-40B4-BE49-F238E27FC236}">
                <a16:creationId xmlns:a16="http://schemas.microsoft.com/office/drawing/2014/main" id="{BC7C6F54-43A1-45C1-A270-D5149913F5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4462" y="1386423"/>
            <a:ext cx="8507413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de-DE" sz="2400" b="1" dirty="0">
                <a:solidFill>
                  <a:srgbClr val="FF0000"/>
                </a:solidFill>
              </a:rPr>
              <a:t>Das ist immer noch ein Löwe</a:t>
            </a:r>
            <a:r>
              <a:rPr lang="de-DE" sz="1400" b="1" dirty="0">
                <a:solidFill>
                  <a:srgbClr val="002060"/>
                </a:solidFill>
              </a:rPr>
              <a:t>	</a:t>
            </a:r>
            <a:r>
              <a:rPr lang="de-DE" b="1" dirty="0">
                <a:solidFill>
                  <a:srgbClr val="002060"/>
                </a:solidFill>
              </a:rPr>
              <a:t>				</a:t>
            </a:r>
            <a:r>
              <a:rPr lang="de-DE" b="1" dirty="0">
                <a:solidFill>
                  <a:srgbClr val="003366"/>
                </a:solidFill>
              </a:rPr>
              <a:t>					</a:t>
            </a:r>
          </a:p>
        </p:txBody>
      </p:sp>
      <p:sp>
        <p:nvSpPr>
          <p:cNvPr id="18" name="Text Box 3">
            <a:extLst>
              <a:ext uri="{FF2B5EF4-FFF2-40B4-BE49-F238E27FC236}">
                <a16:creationId xmlns:a16="http://schemas.microsoft.com/office/drawing/2014/main" id="{21BCBFEA-5E4B-46D6-B797-095A1A22AD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5901" y="5353580"/>
            <a:ext cx="8507413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588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Aft>
                <a:spcPts val="600"/>
              </a:spcAft>
            </a:pPr>
            <a:r>
              <a:rPr lang="de-DE" sz="3200" b="1" dirty="0">
                <a:solidFill>
                  <a:srgbClr val="FF0000"/>
                </a:solidFill>
              </a:rPr>
              <a:t>Ist einfach so</a:t>
            </a:r>
            <a:r>
              <a:rPr lang="de-DE" b="1" dirty="0">
                <a:solidFill>
                  <a:srgbClr val="002060"/>
                </a:solidFill>
              </a:rPr>
              <a:t>					</a:t>
            </a:r>
            <a:r>
              <a:rPr lang="de-DE" b="1" dirty="0">
                <a:solidFill>
                  <a:srgbClr val="003366"/>
                </a:solidFill>
              </a:rPr>
              <a:t>					</a:t>
            </a:r>
          </a:p>
        </p:txBody>
      </p:sp>
    </p:spTree>
    <p:extLst>
      <p:ext uri="{BB962C8B-B14F-4D97-AF65-F5344CB8AC3E}">
        <p14:creationId xmlns:p14="http://schemas.microsoft.com/office/powerpoint/2010/main" val="718234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4920E9-9FCB-4AA4-B926-74A5C58CE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424" y="782858"/>
            <a:ext cx="4047152" cy="554491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247A4B-8E62-4072-867E-9C43FE65C4C2}"/>
              </a:ext>
            </a:extLst>
          </p:cNvPr>
          <p:cNvCxnSpPr/>
          <p:nvPr/>
        </p:nvCxnSpPr>
        <p:spPr>
          <a:xfrm flipV="1">
            <a:off x="4638675" y="3486150"/>
            <a:ext cx="842963" cy="190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7B3333D-7252-49A0-A5BD-7CC4F14D92EF}"/>
              </a:ext>
            </a:extLst>
          </p:cNvPr>
          <p:cNvCxnSpPr>
            <a:cxnSpLocks/>
          </p:cNvCxnSpPr>
          <p:nvPr/>
        </p:nvCxnSpPr>
        <p:spPr>
          <a:xfrm>
            <a:off x="4657724" y="3467209"/>
            <a:ext cx="804864" cy="17621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4D9D1EE-3F5F-4AD6-801C-71693A0BBE66}"/>
              </a:ext>
            </a:extLst>
          </p:cNvPr>
          <p:cNvSpPr txBox="1"/>
          <p:nvPr/>
        </p:nvSpPr>
        <p:spPr>
          <a:xfrm>
            <a:off x="5462588" y="3355042"/>
            <a:ext cx="842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FF0000"/>
                </a:solidFill>
              </a:rPr>
              <a:t>GIS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5430AB-7A99-4C1C-BCD4-A46C5F596CC1}"/>
              </a:ext>
            </a:extLst>
          </p:cNvPr>
          <p:cNvSpPr txBox="1"/>
          <p:nvPr/>
        </p:nvSpPr>
        <p:spPr>
          <a:xfrm>
            <a:off x="2679700" y="1270000"/>
            <a:ext cx="3625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rgbClr val="FF0000"/>
                </a:solidFill>
              </a:rPr>
              <a:t>Was bisher bei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FC28F6-6176-46AE-80EE-0BDF01A0EA85}"/>
              </a:ext>
            </a:extLst>
          </p:cNvPr>
          <p:cNvSpPr txBox="1"/>
          <p:nvPr/>
        </p:nvSpPr>
        <p:spPr>
          <a:xfrm>
            <a:off x="3575050" y="4104670"/>
            <a:ext cx="1993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rgbClr val="FF0000"/>
                </a:solidFill>
              </a:rPr>
              <a:t>Geschah</a:t>
            </a:r>
            <a:r>
              <a:rPr lang="de-DE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176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7188E7-2865-4681-82A9-7B71C5D76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665" y="1277940"/>
            <a:ext cx="4290670" cy="4983996"/>
          </a:xfrm>
          <a:prstGeom prst="rect">
            <a:avLst/>
          </a:prstGeom>
        </p:spPr>
      </p:pic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What</a:t>
            </a:r>
            <a:r>
              <a:rPr lang="de-DE" b="1" dirty="0">
                <a:solidFill>
                  <a:srgbClr val="C00000"/>
                </a:solidFill>
              </a:rPr>
              <a:t> do </a:t>
            </a:r>
            <a:r>
              <a:rPr lang="de-DE" b="1" dirty="0" err="1">
                <a:solidFill>
                  <a:srgbClr val="C00000"/>
                </a:solidFill>
              </a:rPr>
              <a:t>you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see</a:t>
            </a:r>
            <a:r>
              <a:rPr lang="de-DE" b="1" dirty="0">
                <a:solidFill>
                  <a:srgbClr val="C00000"/>
                </a:solidFill>
              </a:rPr>
              <a:t>?</a:t>
            </a: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385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Was ist eine Karte?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0" name="Grafik 4">
            <a:extLst>
              <a:ext uri="{FF2B5EF4-FFF2-40B4-BE49-F238E27FC236}">
                <a16:creationId xmlns:a16="http://schemas.microsoft.com/office/drawing/2014/main" id="{053A0756-7235-4AF9-B009-577EAE8FE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4009" y="1104697"/>
            <a:ext cx="7380293" cy="50766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feld 1">
            <a:extLst>
              <a:ext uri="{FF2B5EF4-FFF2-40B4-BE49-F238E27FC236}">
                <a16:creationId xmlns:a16="http://schemas.microsoft.com/office/drawing/2014/main" id="{1780E38B-A99A-43DD-8ABB-6687A7738001}"/>
              </a:ext>
            </a:extLst>
          </p:cNvPr>
          <p:cNvSpPr txBox="1"/>
          <p:nvPr/>
        </p:nvSpPr>
        <p:spPr>
          <a:xfrm>
            <a:off x="274320" y="6396335"/>
            <a:ext cx="3617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(aus Vorlesung Kartographie WS13/14 Stefan Harnischmacher; aus Diercke International Atlas)</a:t>
            </a:r>
          </a:p>
        </p:txBody>
      </p:sp>
      <p:sp>
        <p:nvSpPr>
          <p:cNvPr id="12" name="Textfeld 7">
            <a:extLst>
              <a:ext uri="{FF2B5EF4-FFF2-40B4-BE49-F238E27FC236}">
                <a16:creationId xmlns:a16="http://schemas.microsoft.com/office/drawing/2014/main" id="{D7B72E1D-489A-4094-A215-BDC7CFF34BCD}"/>
              </a:ext>
            </a:extLst>
          </p:cNvPr>
          <p:cNvSpPr txBox="1"/>
          <p:nvPr/>
        </p:nvSpPr>
        <p:spPr>
          <a:xfrm>
            <a:off x="785946" y="1893590"/>
            <a:ext cx="1968701" cy="1077218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3366"/>
                </a:solidFill>
              </a:rPr>
              <a:t>Auswahl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stofflich: Sprachen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räumlich: Europa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zeitlich: heute </a:t>
            </a:r>
          </a:p>
        </p:txBody>
      </p:sp>
      <p:sp>
        <p:nvSpPr>
          <p:cNvPr id="13" name="Textfeld 19">
            <a:extLst>
              <a:ext uri="{FF2B5EF4-FFF2-40B4-BE49-F238E27FC236}">
                <a16:creationId xmlns:a16="http://schemas.microsoft.com/office/drawing/2014/main" id="{33E619CD-2DD6-4ED5-AEFC-08844C137123}"/>
              </a:ext>
            </a:extLst>
          </p:cNvPr>
          <p:cNvSpPr txBox="1"/>
          <p:nvPr/>
        </p:nvSpPr>
        <p:spPr>
          <a:xfrm>
            <a:off x="4420654" y="1689811"/>
            <a:ext cx="1968701" cy="830997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3366"/>
                </a:solidFill>
              </a:rPr>
              <a:t>Klassifizierung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qualitativ: Sprachstämme</a:t>
            </a:r>
          </a:p>
        </p:txBody>
      </p:sp>
      <p:sp>
        <p:nvSpPr>
          <p:cNvPr id="14" name="Textfeld 20">
            <a:extLst>
              <a:ext uri="{FF2B5EF4-FFF2-40B4-BE49-F238E27FC236}">
                <a16:creationId xmlns:a16="http://schemas.microsoft.com/office/drawing/2014/main" id="{F9D1146A-2F45-4A01-A34C-2B56E6B170DA}"/>
              </a:ext>
            </a:extLst>
          </p:cNvPr>
          <p:cNvSpPr txBox="1"/>
          <p:nvPr/>
        </p:nvSpPr>
        <p:spPr>
          <a:xfrm>
            <a:off x="785946" y="4756589"/>
            <a:ext cx="2118410" cy="830997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3366"/>
                </a:solidFill>
              </a:rPr>
              <a:t>Vereinfachung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z.B. Länderumrisse,</a:t>
            </a:r>
            <a:br>
              <a:rPr lang="de-DE" sz="1600" dirty="0">
                <a:solidFill>
                  <a:srgbClr val="003366"/>
                </a:solidFill>
              </a:rPr>
            </a:br>
            <a:r>
              <a:rPr lang="de-DE" sz="1600" dirty="0">
                <a:solidFill>
                  <a:srgbClr val="003366"/>
                </a:solidFill>
              </a:rPr>
              <a:t>Küstenlinien, Seen</a:t>
            </a:r>
          </a:p>
        </p:txBody>
      </p:sp>
      <p:sp>
        <p:nvSpPr>
          <p:cNvPr id="15" name="Textfeld 21">
            <a:extLst>
              <a:ext uri="{FF2B5EF4-FFF2-40B4-BE49-F238E27FC236}">
                <a16:creationId xmlns:a16="http://schemas.microsoft.com/office/drawing/2014/main" id="{AD1C60CE-578B-419F-8207-9722AF54F063}"/>
              </a:ext>
            </a:extLst>
          </p:cNvPr>
          <p:cNvSpPr txBox="1"/>
          <p:nvPr/>
        </p:nvSpPr>
        <p:spPr>
          <a:xfrm>
            <a:off x="4224155" y="5295198"/>
            <a:ext cx="2009088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3366"/>
                </a:solidFill>
              </a:rPr>
              <a:t>Symbolisierung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z.B. Flächenfarben</a:t>
            </a:r>
          </a:p>
        </p:txBody>
      </p:sp>
    </p:spTree>
    <p:extLst>
      <p:ext uri="{BB962C8B-B14F-4D97-AF65-F5344CB8AC3E}">
        <p14:creationId xmlns:p14="http://schemas.microsoft.com/office/powerpoint/2010/main" val="242462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Kugel zur Fläche?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14BA9EAD-7E2A-45EB-9967-61C9E3AA73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28" y="1296991"/>
            <a:ext cx="3628600" cy="24171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AE1DC436-3600-47A4-AB2B-920960364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928" y="3914151"/>
            <a:ext cx="5207431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Aft>
                <a:spcPct val="50000"/>
              </a:spcAft>
            </a:pPr>
            <a:r>
              <a:rPr lang="de-DE" b="1" dirty="0">
                <a:solidFill>
                  <a:srgbClr val="003366"/>
                </a:solidFill>
              </a:rPr>
              <a:t>Karten könne nie gleichzeitig</a:t>
            </a:r>
          </a:p>
          <a:p>
            <a:pPr>
              <a:spcAft>
                <a:spcPct val="50000"/>
              </a:spcAft>
            </a:pPr>
            <a:r>
              <a:rPr lang="de-DE" b="1" dirty="0">
                <a:solidFill>
                  <a:srgbClr val="003366"/>
                </a:solidFill>
              </a:rPr>
              <a:t>Längen, Flächen und Winkeltreu sein !</a:t>
            </a:r>
          </a:p>
          <a:p>
            <a:pPr>
              <a:spcAft>
                <a:spcPct val="50000"/>
              </a:spcAft>
            </a:pPr>
            <a:r>
              <a:rPr lang="de-DE" b="1" dirty="0">
                <a:solidFill>
                  <a:srgbClr val="003366"/>
                </a:solidFill>
              </a:rPr>
              <a:t>Längentreue allgemein ist nur in eine Richtung möglich (Längen oder Breitengrad)</a:t>
            </a:r>
          </a:p>
          <a:p>
            <a:pPr>
              <a:spcAft>
                <a:spcPct val="50000"/>
              </a:spcAft>
            </a:pPr>
            <a:r>
              <a:rPr lang="de-DE" b="1" dirty="0">
                <a:solidFill>
                  <a:srgbClr val="003366"/>
                </a:solidFill>
              </a:rPr>
              <a:t>Flächen und Winkeltreue nur möglich bei Verzicht auf Längentreue.</a:t>
            </a:r>
            <a:endParaRPr lang="de-DE" dirty="0">
              <a:solidFill>
                <a:srgbClr val="003366"/>
              </a:solidFill>
            </a:endParaRPr>
          </a:p>
        </p:txBody>
      </p:sp>
      <p:pic>
        <p:nvPicPr>
          <p:cNvPr id="11" name="Picture 2" descr="verzerrung">
            <a:extLst>
              <a:ext uri="{FF2B5EF4-FFF2-40B4-BE49-F238E27FC236}">
                <a16:creationId xmlns:a16="http://schemas.microsoft.com/office/drawing/2014/main" id="{6C471DE5-CB78-442D-9312-C1CF19DC3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4" b="3369"/>
          <a:stretch>
            <a:fillRect/>
          </a:stretch>
        </p:blipFill>
        <p:spPr bwMode="auto">
          <a:xfrm>
            <a:off x="4506163" y="774024"/>
            <a:ext cx="3746014" cy="216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uppieren 4">
            <a:extLst>
              <a:ext uri="{FF2B5EF4-FFF2-40B4-BE49-F238E27FC236}">
                <a16:creationId xmlns:a16="http://schemas.microsoft.com/office/drawing/2014/main" id="{77B1BB2C-CF71-403D-8DB3-520342216656}"/>
              </a:ext>
            </a:extLst>
          </p:cNvPr>
          <p:cNvGrpSpPr/>
          <p:nvPr/>
        </p:nvGrpSpPr>
        <p:grpSpPr>
          <a:xfrm>
            <a:off x="5708524" y="3035595"/>
            <a:ext cx="2389404" cy="3092153"/>
            <a:chOff x="4347272" y="811213"/>
            <a:chExt cx="4733576" cy="6882052"/>
          </a:xfrm>
        </p:grpSpPr>
        <p:pic>
          <p:nvPicPr>
            <p:cNvPr id="13" name="Picture 5" descr="geographische koordinaten">
              <a:extLst>
                <a:ext uri="{FF2B5EF4-FFF2-40B4-BE49-F238E27FC236}">
                  <a16:creationId xmlns:a16="http://schemas.microsoft.com/office/drawing/2014/main" id="{F27CAB1F-739B-42EE-8B9C-1957E5364A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92" t="4054" r="5261" b="3871"/>
            <a:stretch>
              <a:fillRect/>
            </a:stretch>
          </p:blipFill>
          <p:spPr bwMode="auto">
            <a:xfrm>
              <a:off x="4450285" y="811213"/>
              <a:ext cx="4527550" cy="48561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6">
              <a:extLst>
                <a:ext uri="{FF2B5EF4-FFF2-40B4-BE49-F238E27FC236}">
                  <a16:creationId xmlns:a16="http://schemas.microsoft.com/office/drawing/2014/main" id="{CB919A43-0BF5-4A85-8F37-85C0CEE93C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272" y="5800724"/>
              <a:ext cx="4733576" cy="18925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marL="177800" algn="ctr"/>
              <a:r>
                <a:rPr lang="de-DE" sz="800" b="1" i="1" dirty="0">
                  <a:solidFill>
                    <a:srgbClr val="003366"/>
                  </a:solidFill>
                </a:rPr>
                <a:t>Geographisches (</a:t>
              </a:r>
              <a:r>
                <a:rPr lang="el-GR" sz="800" b="1" i="1" dirty="0">
                  <a:solidFill>
                    <a:srgbClr val="003366"/>
                  </a:solidFill>
                  <a:cs typeface="Arial" charset="0"/>
                </a:rPr>
                <a:t>φ</a:t>
              </a:r>
              <a:r>
                <a:rPr lang="de-DE" sz="800" b="1" i="1" dirty="0">
                  <a:solidFill>
                    <a:srgbClr val="003366"/>
                  </a:solidFill>
                  <a:cs typeface="Arial" charset="0"/>
                </a:rPr>
                <a:t>, </a:t>
              </a:r>
              <a:r>
                <a:rPr lang="el-GR" sz="800" b="1" i="1" dirty="0">
                  <a:solidFill>
                    <a:srgbClr val="003366"/>
                  </a:solidFill>
                  <a:cs typeface="Arial" charset="0"/>
                </a:rPr>
                <a:t>λ</a:t>
              </a:r>
              <a:r>
                <a:rPr lang="de-DE" sz="800" b="1" i="1" dirty="0">
                  <a:solidFill>
                    <a:srgbClr val="003366"/>
                  </a:solidFill>
                  <a:cs typeface="Arial" charset="0"/>
                </a:rPr>
                <a:t>) und</a:t>
              </a:r>
              <a:br>
                <a:rPr lang="de-DE" sz="800" b="1" i="1" dirty="0">
                  <a:solidFill>
                    <a:srgbClr val="003366"/>
                  </a:solidFill>
                  <a:cs typeface="Arial" charset="0"/>
                </a:rPr>
              </a:br>
              <a:r>
                <a:rPr lang="de-DE" sz="800" b="1" i="1" dirty="0">
                  <a:solidFill>
                    <a:srgbClr val="003366"/>
                  </a:solidFill>
                  <a:cs typeface="Arial" charset="0"/>
                </a:rPr>
                <a:t>Geozentrisches (oder globales) (X,Y, Z) Koordinatensystem</a:t>
              </a:r>
              <a:endParaRPr lang="el-GR" sz="800" b="1" i="1" dirty="0">
                <a:solidFill>
                  <a:srgbClr val="003366"/>
                </a:solidFill>
                <a:cs typeface="Arial" charset="0"/>
              </a:endParaRPr>
            </a:p>
            <a:p>
              <a:pPr marL="177800" algn="ctr"/>
              <a:r>
                <a:rPr lang="de-DE" sz="800" i="1" dirty="0">
                  <a:solidFill>
                    <a:srgbClr val="003366"/>
                  </a:solidFill>
                </a:rPr>
                <a:t>B</a:t>
              </a:r>
              <a:r>
                <a:rPr lang="de-DE" sz="800" i="1" baseline="-25000" dirty="0">
                  <a:solidFill>
                    <a:srgbClr val="003366"/>
                  </a:solidFill>
                </a:rPr>
                <a:t>P</a:t>
              </a:r>
              <a:r>
                <a:rPr lang="de-DE" sz="800" i="1" dirty="0">
                  <a:solidFill>
                    <a:srgbClr val="003366"/>
                  </a:solidFill>
                </a:rPr>
                <a:t>: Breiten- oder Parallelkreise, L</a:t>
              </a:r>
              <a:r>
                <a:rPr lang="de-DE" sz="800" i="1" baseline="-25000" dirty="0">
                  <a:solidFill>
                    <a:srgbClr val="003366"/>
                  </a:solidFill>
                </a:rPr>
                <a:t>P</a:t>
              </a:r>
              <a:r>
                <a:rPr lang="de-DE" sz="800" i="1" dirty="0">
                  <a:solidFill>
                    <a:srgbClr val="003366"/>
                  </a:solidFill>
                </a:rPr>
                <a:t>: Meridiane oder Längenkreise,</a:t>
              </a:r>
              <a:br>
                <a:rPr lang="de-DE" sz="800" i="1" dirty="0">
                  <a:solidFill>
                    <a:srgbClr val="003366"/>
                  </a:solidFill>
                </a:rPr>
              </a:br>
              <a:r>
                <a:rPr lang="de-DE" sz="800" i="1" dirty="0">
                  <a:solidFill>
                    <a:srgbClr val="003366"/>
                  </a:solidFill>
                </a:rPr>
                <a:t>Ä: Äquatorebene, G: Greenwich, N: Nordpol, S: Südpol, M: Mittelpunkt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912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What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you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should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have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learned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by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now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82007B90-3551-4961-A544-BCB560D79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6" y="135745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Datamanagement and </a:t>
            </a:r>
            <a:r>
              <a:rPr lang="de-DE" b="1" dirty="0" err="1">
                <a:solidFill>
                  <a:srgbClr val="003366"/>
                </a:solidFill>
              </a:rPr>
              <a:t>folder</a:t>
            </a:r>
            <a:r>
              <a:rPr lang="de-DE" b="1" dirty="0">
                <a:solidFill>
                  <a:srgbClr val="003366"/>
                </a:solidFill>
              </a:rPr>
              <a:t> </a:t>
            </a:r>
            <a:r>
              <a:rPr lang="de-DE" b="1" dirty="0" err="1">
                <a:solidFill>
                  <a:srgbClr val="003366"/>
                </a:solidFill>
              </a:rPr>
              <a:t>structur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81294D82-4870-45A3-9926-4AB1D2EFE5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7" y="258429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Getting</a:t>
            </a:r>
            <a:r>
              <a:rPr lang="de-DE" b="1" dirty="0">
                <a:solidFill>
                  <a:srgbClr val="003366"/>
                </a:solidFill>
              </a:rPr>
              <a:t>, </a:t>
            </a:r>
            <a:r>
              <a:rPr lang="de-DE" b="1" dirty="0" err="1">
                <a:solidFill>
                  <a:srgbClr val="003366"/>
                </a:solidFill>
              </a:rPr>
              <a:t>loading</a:t>
            </a:r>
            <a:r>
              <a:rPr lang="de-DE" b="1" dirty="0">
                <a:solidFill>
                  <a:srgbClr val="003366"/>
                </a:solidFill>
              </a:rPr>
              <a:t> and </a:t>
            </a:r>
            <a:r>
              <a:rPr lang="de-DE" b="1" dirty="0" err="1">
                <a:solidFill>
                  <a:srgbClr val="003366"/>
                </a:solidFill>
              </a:rPr>
              <a:t>visualizing</a:t>
            </a:r>
            <a:r>
              <a:rPr lang="de-DE" b="1" dirty="0">
                <a:solidFill>
                  <a:srgbClr val="003366"/>
                </a:solidFill>
              </a:rPr>
              <a:t> </a:t>
            </a:r>
            <a:r>
              <a:rPr lang="de-DE" b="1" dirty="0" err="1">
                <a:solidFill>
                  <a:srgbClr val="003366"/>
                </a:solidFill>
              </a:rPr>
              <a:t>data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7660E01A-DAA7-4693-A78D-05AE59EF22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7" y="316856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Data </a:t>
            </a:r>
            <a:r>
              <a:rPr lang="de-DE" b="1" dirty="0" err="1">
                <a:solidFill>
                  <a:srgbClr val="003366"/>
                </a:solidFill>
              </a:rPr>
              <a:t>manipulation</a:t>
            </a:r>
            <a:r>
              <a:rPr lang="de-DE" b="1" dirty="0">
                <a:solidFill>
                  <a:srgbClr val="003366"/>
                </a:solidFill>
              </a:rPr>
              <a:t> and </a:t>
            </a:r>
            <a:r>
              <a:rPr lang="de-DE" b="1" dirty="0" err="1">
                <a:solidFill>
                  <a:srgbClr val="003366"/>
                </a:solidFill>
              </a:rPr>
              <a:t>some</a:t>
            </a:r>
            <a:r>
              <a:rPr lang="de-DE" b="1" dirty="0">
                <a:solidFill>
                  <a:srgbClr val="003366"/>
                </a:solidFill>
              </a:rPr>
              <a:t> </a:t>
            </a:r>
            <a:r>
              <a:rPr lang="de-DE" b="1" dirty="0" err="1">
                <a:solidFill>
                  <a:srgbClr val="003366"/>
                </a:solidFill>
              </a:rPr>
              <a:t>issues</a:t>
            </a:r>
            <a:r>
              <a:rPr lang="de-DE" b="1" dirty="0">
                <a:solidFill>
                  <a:srgbClr val="003366"/>
                </a:solidFill>
              </a:rPr>
              <a:t> </a:t>
            </a:r>
            <a:r>
              <a:rPr lang="de-DE" b="1" dirty="0" err="1">
                <a:solidFill>
                  <a:srgbClr val="003366"/>
                </a:solidFill>
              </a:rPr>
              <a:t>with</a:t>
            </a:r>
            <a:r>
              <a:rPr lang="de-DE" b="1" dirty="0">
                <a:solidFill>
                  <a:srgbClr val="003366"/>
                </a:solidFill>
              </a:rPr>
              <a:t> </a:t>
            </a:r>
            <a:r>
              <a:rPr lang="de-DE" b="1" dirty="0" err="1">
                <a:solidFill>
                  <a:srgbClr val="003366"/>
                </a:solidFill>
              </a:rPr>
              <a:t>Qgis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762C2799-CD0D-4FB9-BDAE-713460DACC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7" y="369632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Design and </a:t>
            </a:r>
            <a:r>
              <a:rPr lang="de-DE" b="1" dirty="0" err="1">
                <a:solidFill>
                  <a:srgbClr val="003366"/>
                </a:solidFill>
              </a:rPr>
              <a:t>print</a:t>
            </a:r>
            <a:r>
              <a:rPr lang="de-DE" b="1" dirty="0">
                <a:solidFill>
                  <a:srgbClr val="003366"/>
                </a:solidFill>
              </a:rPr>
              <a:t> a </a:t>
            </a:r>
            <a:r>
              <a:rPr lang="de-DE" b="1" dirty="0" err="1">
                <a:solidFill>
                  <a:srgbClr val="003366"/>
                </a:solidFill>
              </a:rPr>
              <a:t>map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E890EF8B-D3ED-42A4-81C8-CA62D4BE3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4" y="200002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How</a:t>
            </a:r>
            <a:r>
              <a:rPr lang="de-DE" b="1" dirty="0">
                <a:solidFill>
                  <a:srgbClr val="003366"/>
                </a:solidFill>
              </a:rPr>
              <a:t> </a:t>
            </a:r>
            <a:r>
              <a:rPr lang="de-DE" b="1" dirty="0" err="1">
                <a:solidFill>
                  <a:srgbClr val="003366"/>
                </a:solidFill>
              </a:rPr>
              <a:t>Projections</a:t>
            </a:r>
            <a:r>
              <a:rPr lang="de-DE" b="1" dirty="0">
                <a:solidFill>
                  <a:srgbClr val="003366"/>
                </a:solidFill>
              </a:rPr>
              <a:t> </a:t>
            </a:r>
            <a:r>
              <a:rPr lang="de-DE" b="1" dirty="0" err="1">
                <a:solidFill>
                  <a:srgbClr val="003366"/>
                </a:solidFill>
              </a:rPr>
              <a:t>work</a:t>
            </a:r>
            <a:r>
              <a:rPr lang="de-DE" b="1" dirty="0">
                <a:solidFill>
                  <a:srgbClr val="003366"/>
                </a:solidFill>
              </a:rPr>
              <a:t> (</a:t>
            </a:r>
            <a:r>
              <a:rPr lang="de-DE" b="1" dirty="0" err="1">
                <a:solidFill>
                  <a:srgbClr val="003366"/>
                </a:solidFill>
              </a:rPr>
              <a:t>basically</a:t>
            </a:r>
            <a:r>
              <a:rPr lang="de-DE" dirty="0">
                <a:solidFill>
                  <a:srgbClr val="003366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32272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  <p:bldP spid="8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Designs </a:t>
            </a:r>
            <a:r>
              <a:rPr lang="de-DE" b="1" dirty="0" err="1">
                <a:solidFill>
                  <a:srgbClr val="C00000"/>
                </a:solidFill>
              </a:rPr>
              <a:t>of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the</a:t>
            </a:r>
            <a:r>
              <a:rPr lang="de-DE" b="1" dirty="0">
                <a:solidFill>
                  <a:srgbClr val="C00000"/>
                </a:solidFill>
              </a:rPr>
              <a:t> World – GIS Arts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D85382-0FD4-4AAF-8096-0A79AD94D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483147"/>
            <a:ext cx="7810500" cy="3891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345434-ECD9-4D8F-8316-E5D4D01D3F21}"/>
              </a:ext>
            </a:extLst>
          </p:cNvPr>
          <p:cNvSpPr txBox="1"/>
          <p:nvPr/>
        </p:nvSpPr>
        <p:spPr>
          <a:xfrm>
            <a:off x="774700" y="5374852"/>
            <a:ext cx="411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The „</a:t>
            </a:r>
            <a:r>
              <a:rPr lang="de-DE" sz="2000" dirty="0" err="1"/>
              <a:t>Iced</a:t>
            </a:r>
            <a:r>
              <a:rPr lang="de-DE" sz="2000" dirty="0"/>
              <a:t> Earth“ </a:t>
            </a:r>
            <a:r>
              <a:rPr lang="de-DE" sz="1100" dirty="0"/>
              <a:t>(A. Schönberg 2019)</a:t>
            </a:r>
          </a:p>
        </p:txBody>
      </p:sp>
    </p:spTree>
    <p:extLst>
      <p:ext uri="{BB962C8B-B14F-4D97-AF65-F5344CB8AC3E}">
        <p14:creationId xmlns:p14="http://schemas.microsoft.com/office/powerpoint/2010/main" val="3101504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(4) Werkzeuge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Designs </a:t>
            </a:r>
            <a:r>
              <a:rPr lang="de-DE" b="1" dirty="0" err="1">
                <a:solidFill>
                  <a:srgbClr val="C00000"/>
                </a:solidFill>
              </a:rPr>
              <a:t>of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the</a:t>
            </a:r>
            <a:r>
              <a:rPr lang="de-DE" b="1" dirty="0">
                <a:solidFill>
                  <a:srgbClr val="C00000"/>
                </a:solidFill>
              </a:rPr>
              <a:t> World – GIS Arts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345434-ECD9-4D8F-8316-E5D4D01D3F21}"/>
              </a:ext>
            </a:extLst>
          </p:cNvPr>
          <p:cNvSpPr txBox="1"/>
          <p:nvPr/>
        </p:nvSpPr>
        <p:spPr>
          <a:xfrm>
            <a:off x="774700" y="5374852"/>
            <a:ext cx="411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„</a:t>
            </a:r>
            <a:r>
              <a:rPr lang="de-DE" sz="2000" dirty="0" err="1"/>
              <a:t>Chill</a:t>
            </a:r>
            <a:r>
              <a:rPr lang="de-DE" sz="2000" dirty="0"/>
              <a:t> Out“ </a:t>
            </a:r>
            <a:r>
              <a:rPr lang="de-DE" sz="1100" dirty="0"/>
              <a:t>(A. Schönberg 2019)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F64DCF-01A3-4D55-B928-21E2988FD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400882"/>
            <a:ext cx="7975600" cy="397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50166"/>
      </p:ext>
    </p:extLst>
  </p:cSld>
  <p:clrMapOvr>
    <a:masterClrMapping/>
  </p:clrMapOvr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1002</Words>
  <Application>Microsoft Office PowerPoint</Application>
  <PresentationFormat>On-screen Show (4:3)</PresentationFormat>
  <Paragraphs>138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09_germanistik</vt:lpstr>
      <vt:lpstr>Image</vt:lpstr>
      <vt:lpstr>Einführung in Qgis Workshop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35</cp:revision>
  <dcterms:created xsi:type="dcterms:W3CDTF">2022-02-21T14:57:57Z</dcterms:created>
  <dcterms:modified xsi:type="dcterms:W3CDTF">2022-02-23T11:40:50Z</dcterms:modified>
</cp:coreProperties>
</file>

<file path=docProps/thumbnail.jpeg>
</file>